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4" r:id="rId1"/>
  </p:sldMasterIdLst>
  <p:notesMasterIdLst>
    <p:notesMasterId r:id="rId12"/>
  </p:notesMasterIdLst>
  <p:sldIdLst>
    <p:sldId id="267" r:id="rId2"/>
    <p:sldId id="279" r:id="rId3"/>
    <p:sldId id="283" r:id="rId4"/>
    <p:sldId id="280" r:id="rId5"/>
    <p:sldId id="269" r:id="rId6"/>
    <p:sldId id="276" r:id="rId7"/>
    <p:sldId id="281" r:id="rId8"/>
    <p:sldId id="270" r:id="rId9"/>
    <p:sldId id="271" r:id="rId10"/>
    <p:sldId id="278" r:id="rId11"/>
  </p:sldIdLst>
  <p:sldSz cx="9144000" cy="5143500" type="screen16x9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87621" autoAdjust="0"/>
  </p:normalViewPr>
  <p:slideViewPr>
    <p:cSldViewPr>
      <p:cViewPr>
        <p:scale>
          <a:sx n="108" d="100"/>
          <a:sy n="108" d="100"/>
        </p:scale>
        <p:origin x="-1704" y="-57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D19194-DD9B-42CD-94CC-A7BC95547F8A}" type="doc">
      <dgm:prSet loTypeId="urn:microsoft.com/office/officeart/2005/8/layout/arrow5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8A3B7A-AF61-40D6-B494-7D674B20EDA5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Бухгалтерский учет</a:t>
          </a:r>
          <a:endParaRPr lang="ru-RU" dirty="0"/>
        </a:p>
      </dgm:t>
    </dgm:pt>
    <dgm:pt modelId="{F1041E3D-9A9C-49BC-B184-124D618CC0DF}" type="parTrans" cxnId="{D777E69C-235D-4219-A9C3-5831887511B1}">
      <dgm:prSet/>
      <dgm:spPr/>
      <dgm:t>
        <a:bodyPr/>
        <a:lstStyle/>
        <a:p>
          <a:endParaRPr lang="ru-RU"/>
        </a:p>
      </dgm:t>
    </dgm:pt>
    <dgm:pt modelId="{C9361067-0255-4672-909D-E79B239DDD49}" type="sibTrans" cxnId="{D777E69C-235D-4219-A9C3-5831887511B1}">
      <dgm:prSet/>
      <dgm:spPr/>
      <dgm:t>
        <a:bodyPr/>
        <a:lstStyle/>
        <a:p>
          <a:endParaRPr lang="ru-RU"/>
        </a:p>
      </dgm:t>
    </dgm:pt>
    <dgm:pt modelId="{A4530BEF-5E28-4B80-BF57-7B32734FEE98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Карточки Персонала</a:t>
          </a:r>
          <a:endParaRPr lang="ru-RU" dirty="0"/>
        </a:p>
      </dgm:t>
    </dgm:pt>
    <dgm:pt modelId="{83C2010F-02E2-4C4A-85DB-FE45653C53C3}" type="parTrans" cxnId="{42D877C9-664B-457A-9FF6-2138CDAC3C0E}">
      <dgm:prSet/>
      <dgm:spPr/>
      <dgm:t>
        <a:bodyPr/>
        <a:lstStyle/>
        <a:p>
          <a:endParaRPr lang="ru-RU"/>
        </a:p>
      </dgm:t>
    </dgm:pt>
    <dgm:pt modelId="{8AB606C9-5724-4FC8-B9D2-AF8A3C854C96}" type="sibTrans" cxnId="{42D877C9-664B-457A-9FF6-2138CDAC3C0E}">
      <dgm:prSet/>
      <dgm:spPr/>
      <dgm:t>
        <a:bodyPr/>
        <a:lstStyle/>
        <a:p>
          <a:endParaRPr lang="ru-RU"/>
        </a:p>
      </dgm:t>
    </dgm:pt>
    <dgm:pt modelId="{F897C7AD-C178-4520-AF3D-A13334069638}" type="pres">
      <dgm:prSet presAssocID="{57D19194-DD9B-42CD-94CC-A7BC95547F8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A125DD-05B3-468F-AFDC-122E094076EB}" type="pres">
      <dgm:prSet presAssocID="{B58A3B7A-AF61-40D6-B494-7D674B20EDA5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8CDCBD-9D4A-4092-9C04-D09A357B1F35}" type="pres">
      <dgm:prSet presAssocID="{A4530BEF-5E28-4B80-BF57-7B32734FEE98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777E69C-235D-4219-A9C3-5831887511B1}" srcId="{57D19194-DD9B-42CD-94CC-A7BC95547F8A}" destId="{B58A3B7A-AF61-40D6-B494-7D674B20EDA5}" srcOrd="0" destOrd="0" parTransId="{F1041E3D-9A9C-49BC-B184-124D618CC0DF}" sibTransId="{C9361067-0255-4672-909D-E79B239DDD49}"/>
    <dgm:cxn modelId="{0EFDF033-FB1C-4B0A-92E0-C79F1F629082}" type="presOf" srcId="{A4530BEF-5E28-4B80-BF57-7B32734FEE98}" destId="{B28CDCBD-9D4A-4092-9C04-D09A357B1F35}" srcOrd="0" destOrd="0" presId="urn:microsoft.com/office/officeart/2005/8/layout/arrow5"/>
    <dgm:cxn modelId="{DA8D5CF3-DB42-402F-A69C-BCE520DDDDB8}" type="presOf" srcId="{57D19194-DD9B-42CD-94CC-A7BC95547F8A}" destId="{F897C7AD-C178-4520-AF3D-A13334069638}" srcOrd="0" destOrd="0" presId="urn:microsoft.com/office/officeart/2005/8/layout/arrow5"/>
    <dgm:cxn modelId="{42D877C9-664B-457A-9FF6-2138CDAC3C0E}" srcId="{57D19194-DD9B-42CD-94CC-A7BC95547F8A}" destId="{A4530BEF-5E28-4B80-BF57-7B32734FEE98}" srcOrd="1" destOrd="0" parTransId="{83C2010F-02E2-4C4A-85DB-FE45653C53C3}" sibTransId="{8AB606C9-5724-4FC8-B9D2-AF8A3C854C96}"/>
    <dgm:cxn modelId="{9E97544E-F47F-4820-AEAB-07805B5D0560}" type="presOf" srcId="{B58A3B7A-AF61-40D6-B494-7D674B20EDA5}" destId="{D0A125DD-05B3-468F-AFDC-122E094076EB}" srcOrd="0" destOrd="0" presId="urn:microsoft.com/office/officeart/2005/8/layout/arrow5"/>
    <dgm:cxn modelId="{ADB2E196-AAD6-43A3-BB54-ADB2C1CC388D}" type="presParOf" srcId="{F897C7AD-C178-4520-AF3D-A13334069638}" destId="{D0A125DD-05B3-468F-AFDC-122E094076EB}" srcOrd="0" destOrd="0" presId="urn:microsoft.com/office/officeart/2005/8/layout/arrow5"/>
    <dgm:cxn modelId="{82A09147-03FE-4151-B7A0-50C054F92136}" type="presParOf" srcId="{F897C7AD-C178-4520-AF3D-A13334069638}" destId="{B28CDCBD-9D4A-4092-9C04-D09A357B1F3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D19194-DD9B-42CD-94CC-A7BC95547F8A}" type="doc">
      <dgm:prSet loTypeId="urn:microsoft.com/office/officeart/2005/8/layout/arrow5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8A3B7A-AF61-40D6-B494-7D674B20EDA5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Контрольные данные </a:t>
          </a:r>
          <a:r>
            <a:rPr lang="en-US" dirty="0" smtClean="0"/>
            <a:t>LIMS/MES</a:t>
          </a:r>
          <a:endParaRPr lang="ru-RU" dirty="0"/>
        </a:p>
      </dgm:t>
    </dgm:pt>
    <dgm:pt modelId="{F1041E3D-9A9C-49BC-B184-124D618CC0DF}" type="parTrans" cxnId="{D777E69C-235D-4219-A9C3-5831887511B1}">
      <dgm:prSet/>
      <dgm:spPr/>
      <dgm:t>
        <a:bodyPr/>
        <a:lstStyle/>
        <a:p>
          <a:endParaRPr lang="ru-RU"/>
        </a:p>
      </dgm:t>
    </dgm:pt>
    <dgm:pt modelId="{C9361067-0255-4672-909D-E79B239DDD49}" type="sibTrans" cxnId="{D777E69C-235D-4219-A9C3-5831887511B1}">
      <dgm:prSet/>
      <dgm:spPr/>
      <dgm:t>
        <a:bodyPr/>
        <a:lstStyle/>
        <a:p>
          <a:endParaRPr lang="ru-RU"/>
        </a:p>
      </dgm:t>
    </dgm:pt>
    <dgm:pt modelId="{A4530BEF-5E28-4B80-BF57-7B32734FEE98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/>
            <a:t>Оперативное управление производством</a:t>
          </a:r>
          <a:endParaRPr lang="ru-RU" dirty="0"/>
        </a:p>
      </dgm:t>
    </dgm:pt>
    <dgm:pt modelId="{83C2010F-02E2-4C4A-85DB-FE45653C53C3}" type="parTrans" cxnId="{42D877C9-664B-457A-9FF6-2138CDAC3C0E}">
      <dgm:prSet/>
      <dgm:spPr/>
      <dgm:t>
        <a:bodyPr/>
        <a:lstStyle/>
        <a:p>
          <a:endParaRPr lang="ru-RU"/>
        </a:p>
      </dgm:t>
    </dgm:pt>
    <dgm:pt modelId="{8AB606C9-5724-4FC8-B9D2-AF8A3C854C96}" type="sibTrans" cxnId="{42D877C9-664B-457A-9FF6-2138CDAC3C0E}">
      <dgm:prSet/>
      <dgm:spPr/>
      <dgm:t>
        <a:bodyPr/>
        <a:lstStyle/>
        <a:p>
          <a:endParaRPr lang="ru-RU"/>
        </a:p>
      </dgm:t>
    </dgm:pt>
    <dgm:pt modelId="{F897C7AD-C178-4520-AF3D-A13334069638}" type="pres">
      <dgm:prSet presAssocID="{57D19194-DD9B-42CD-94CC-A7BC95547F8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0A125DD-05B3-468F-AFDC-122E094076EB}" type="pres">
      <dgm:prSet presAssocID="{B58A3B7A-AF61-40D6-B494-7D674B20EDA5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8CDCBD-9D4A-4092-9C04-D09A357B1F35}" type="pres">
      <dgm:prSet presAssocID="{A4530BEF-5E28-4B80-BF57-7B32734FEE98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2FA3A5-0982-4F47-A8DA-B6D8B720BED8}" type="presOf" srcId="{A4530BEF-5E28-4B80-BF57-7B32734FEE98}" destId="{B28CDCBD-9D4A-4092-9C04-D09A357B1F35}" srcOrd="0" destOrd="0" presId="urn:microsoft.com/office/officeart/2005/8/layout/arrow5"/>
    <dgm:cxn modelId="{D777E69C-235D-4219-A9C3-5831887511B1}" srcId="{57D19194-DD9B-42CD-94CC-A7BC95547F8A}" destId="{B58A3B7A-AF61-40D6-B494-7D674B20EDA5}" srcOrd="0" destOrd="0" parTransId="{F1041E3D-9A9C-49BC-B184-124D618CC0DF}" sibTransId="{C9361067-0255-4672-909D-E79B239DDD49}"/>
    <dgm:cxn modelId="{6DD4C9D5-C8AF-444F-B504-232B5FE7D532}" type="presOf" srcId="{B58A3B7A-AF61-40D6-B494-7D674B20EDA5}" destId="{D0A125DD-05B3-468F-AFDC-122E094076EB}" srcOrd="0" destOrd="0" presId="urn:microsoft.com/office/officeart/2005/8/layout/arrow5"/>
    <dgm:cxn modelId="{42D877C9-664B-457A-9FF6-2138CDAC3C0E}" srcId="{57D19194-DD9B-42CD-94CC-A7BC95547F8A}" destId="{A4530BEF-5E28-4B80-BF57-7B32734FEE98}" srcOrd="1" destOrd="0" parTransId="{83C2010F-02E2-4C4A-85DB-FE45653C53C3}" sibTransId="{8AB606C9-5724-4FC8-B9D2-AF8A3C854C96}"/>
    <dgm:cxn modelId="{D4657D41-303D-42DA-91BD-95196B982A92}" type="presOf" srcId="{57D19194-DD9B-42CD-94CC-A7BC95547F8A}" destId="{F897C7AD-C178-4520-AF3D-A13334069638}" srcOrd="0" destOrd="0" presId="urn:microsoft.com/office/officeart/2005/8/layout/arrow5"/>
    <dgm:cxn modelId="{DE42A0AF-EF78-41C1-8D69-2A9E430C0811}" type="presParOf" srcId="{F897C7AD-C178-4520-AF3D-A13334069638}" destId="{D0A125DD-05B3-468F-AFDC-122E094076EB}" srcOrd="0" destOrd="0" presId="urn:microsoft.com/office/officeart/2005/8/layout/arrow5"/>
    <dgm:cxn modelId="{529D0EBC-F605-4176-B857-494E50904169}" type="presParOf" srcId="{F897C7AD-C178-4520-AF3D-A13334069638}" destId="{B28CDCBD-9D4A-4092-9C04-D09A357B1F3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125DD-05B3-468F-AFDC-122E094076EB}">
      <dsp:nvSpPr>
        <dsp:cNvPr id="0" name=""/>
        <dsp:cNvSpPr/>
      </dsp:nvSpPr>
      <dsp:spPr>
        <a:xfrm rot="16200000">
          <a:off x="592" y="123491"/>
          <a:ext cx="3137393" cy="3137393"/>
        </a:xfrm>
        <a:prstGeom prst="downArrow">
          <a:avLst>
            <a:gd name="adj1" fmla="val 50000"/>
            <a:gd name="adj2" fmla="val 35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Бухгалтерский учет</a:t>
          </a:r>
          <a:endParaRPr lang="ru-RU" sz="2800" kern="1200" dirty="0"/>
        </a:p>
      </dsp:txBody>
      <dsp:txXfrm rot="5400000">
        <a:off x="592" y="907839"/>
        <a:ext cx="2588349" cy="1568697"/>
      </dsp:txXfrm>
    </dsp:sp>
    <dsp:sp modelId="{B28CDCBD-9D4A-4092-9C04-D09A357B1F35}">
      <dsp:nvSpPr>
        <dsp:cNvPr id="0" name=""/>
        <dsp:cNvSpPr/>
      </dsp:nvSpPr>
      <dsp:spPr>
        <a:xfrm rot="5400000">
          <a:off x="3306729" y="123491"/>
          <a:ext cx="3137393" cy="3137393"/>
        </a:xfrm>
        <a:prstGeom prst="downArrow">
          <a:avLst>
            <a:gd name="adj1" fmla="val 50000"/>
            <a:gd name="adj2" fmla="val 35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Карточки Персонала</a:t>
          </a:r>
          <a:endParaRPr lang="ru-RU" sz="2800" kern="1200" dirty="0"/>
        </a:p>
      </dsp:txBody>
      <dsp:txXfrm rot="-5400000">
        <a:off x="3855773" y="907839"/>
        <a:ext cx="2588349" cy="15686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125DD-05B3-468F-AFDC-122E094076EB}">
      <dsp:nvSpPr>
        <dsp:cNvPr id="0" name=""/>
        <dsp:cNvSpPr/>
      </dsp:nvSpPr>
      <dsp:spPr>
        <a:xfrm rot="16200000">
          <a:off x="624" y="86273"/>
          <a:ext cx="3087905" cy="3087905"/>
        </a:xfrm>
        <a:prstGeom prst="downArrow">
          <a:avLst>
            <a:gd name="adj1" fmla="val 50000"/>
            <a:gd name="adj2" fmla="val 35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Контрольные данные </a:t>
          </a:r>
          <a:r>
            <a:rPr lang="en-US" sz="2600" kern="1200" dirty="0" smtClean="0"/>
            <a:t>LIMS/MES</a:t>
          </a:r>
          <a:endParaRPr lang="ru-RU" sz="2600" kern="1200" dirty="0"/>
        </a:p>
      </dsp:txBody>
      <dsp:txXfrm rot="5400000">
        <a:off x="625" y="858248"/>
        <a:ext cx="2547522" cy="1543953"/>
      </dsp:txXfrm>
    </dsp:sp>
    <dsp:sp modelId="{B28CDCBD-9D4A-4092-9C04-D09A357B1F35}">
      <dsp:nvSpPr>
        <dsp:cNvPr id="0" name=""/>
        <dsp:cNvSpPr/>
      </dsp:nvSpPr>
      <dsp:spPr>
        <a:xfrm rot="5400000">
          <a:off x="3248173" y="86273"/>
          <a:ext cx="3087905" cy="3087905"/>
        </a:xfrm>
        <a:prstGeom prst="downArrow">
          <a:avLst>
            <a:gd name="adj1" fmla="val 50000"/>
            <a:gd name="adj2" fmla="val 35000"/>
          </a:avLst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84912" tIns="184912" rIns="184912" bIns="184912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Оперативное управление производством</a:t>
          </a:r>
          <a:endParaRPr lang="ru-RU" sz="2600" kern="1200" dirty="0"/>
        </a:p>
      </dsp:txBody>
      <dsp:txXfrm rot="-5400000">
        <a:off x="3788557" y="858249"/>
        <a:ext cx="2547522" cy="1543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ru-RU" sz="1200"/>
            </a:lvl1pPr>
            <a:extLst/>
          </a:lstStyle>
          <a:p>
            <a:fld id="{A8ADFD5B-A66C-449C-B6E8-FB716D07777D}" type="datetimeFigureOut">
              <a:pPr/>
              <a:t>27.01.2016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ru-RU" sz="1200"/>
            </a:lvl1pPr>
            <a:extLst/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ru-RU" sz="1200"/>
            </a:lvl1pPr>
            <a:extLst/>
          </a:lstStyle>
          <a:p>
            <a:fld id="{CA5D3BF3-D352-46FC-8343-31F56E6730EA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050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59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592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592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8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8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0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0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80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40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0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60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2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8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8CAAA-827F-4164-A71B-D01366E10CE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86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0CC1-8265-46A6-8B06-C2D460DE9E3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71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97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97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B1908-2DFF-4EE0-8F92-A225F96AA422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3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0BD0E-D66B-44C4-9BB6-E756A250678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825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94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40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00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20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680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40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00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360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20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480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6C9F-6FFC-4DAF-9D4B-853F38B211E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736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200169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69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5EED3-227F-4D29-A2A7-688D5B7A322B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823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008" indent="0">
              <a:buNone/>
              <a:defRPr sz="2000" b="1"/>
            </a:lvl2pPr>
            <a:lvl3pPr marL="912015" indent="0">
              <a:buNone/>
              <a:defRPr sz="1800" b="1"/>
            </a:lvl3pPr>
            <a:lvl4pPr marL="1368019" indent="0">
              <a:buNone/>
              <a:defRPr sz="1600" b="1"/>
            </a:lvl4pPr>
            <a:lvl5pPr marL="1824028" indent="0">
              <a:buNone/>
              <a:defRPr sz="1600" b="1"/>
            </a:lvl5pPr>
            <a:lvl6pPr marL="2280039" indent="0">
              <a:buNone/>
              <a:defRPr sz="1600" b="1"/>
            </a:lvl6pPr>
            <a:lvl7pPr marL="2736047" indent="0">
              <a:buNone/>
              <a:defRPr sz="1600" b="1"/>
            </a:lvl7pPr>
            <a:lvl8pPr marL="3192051" indent="0">
              <a:buNone/>
              <a:defRPr sz="1600" b="1"/>
            </a:lvl8pPr>
            <a:lvl9pPr marL="3648057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51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008" indent="0">
              <a:buNone/>
              <a:defRPr sz="2000" b="1"/>
            </a:lvl2pPr>
            <a:lvl3pPr marL="912015" indent="0">
              <a:buNone/>
              <a:defRPr sz="1800" b="1"/>
            </a:lvl3pPr>
            <a:lvl4pPr marL="1368019" indent="0">
              <a:buNone/>
              <a:defRPr sz="1600" b="1"/>
            </a:lvl4pPr>
            <a:lvl5pPr marL="1824028" indent="0">
              <a:buNone/>
              <a:defRPr sz="1600" b="1"/>
            </a:lvl5pPr>
            <a:lvl6pPr marL="2280039" indent="0">
              <a:buNone/>
              <a:defRPr sz="1600" b="1"/>
            </a:lvl6pPr>
            <a:lvl7pPr marL="2736047" indent="0">
              <a:buNone/>
              <a:defRPr sz="1600" b="1"/>
            </a:lvl7pPr>
            <a:lvl8pPr marL="3192051" indent="0">
              <a:buNone/>
              <a:defRPr sz="1600" b="1"/>
            </a:lvl8pPr>
            <a:lvl9pPr marL="3648057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51" y="1631157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5317F-5A3F-42A8-AA38-64ED35010D1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09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AD993-10A8-4134-92D4-8D580F3A5DEF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617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753EA-9273-448D-BD4A-61697B0DE0B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08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44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008" indent="0">
              <a:buNone/>
              <a:defRPr sz="1200"/>
            </a:lvl2pPr>
            <a:lvl3pPr marL="912015" indent="0">
              <a:buNone/>
              <a:defRPr sz="1000"/>
            </a:lvl3pPr>
            <a:lvl4pPr marL="1368019" indent="0">
              <a:buNone/>
              <a:defRPr sz="900"/>
            </a:lvl4pPr>
            <a:lvl5pPr marL="1824028" indent="0">
              <a:buNone/>
              <a:defRPr sz="900"/>
            </a:lvl5pPr>
            <a:lvl6pPr marL="2280039" indent="0">
              <a:buNone/>
              <a:defRPr sz="900"/>
            </a:lvl6pPr>
            <a:lvl7pPr marL="2736047" indent="0">
              <a:buNone/>
              <a:defRPr sz="900"/>
            </a:lvl7pPr>
            <a:lvl8pPr marL="3192051" indent="0">
              <a:buNone/>
              <a:defRPr sz="900"/>
            </a:lvl8pPr>
            <a:lvl9pPr marL="3648057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D0BA3-F4A9-4893-86D0-18AE0137710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725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008" indent="0">
              <a:buNone/>
              <a:defRPr sz="2800"/>
            </a:lvl2pPr>
            <a:lvl3pPr marL="912015" indent="0">
              <a:buNone/>
              <a:defRPr sz="2400"/>
            </a:lvl3pPr>
            <a:lvl4pPr marL="1368019" indent="0">
              <a:buNone/>
              <a:defRPr sz="2000"/>
            </a:lvl4pPr>
            <a:lvl5pPr marL="1824028" indent="0">
              <a:buNone/>
              <a:defRPr sz="2000"/>
            </a:lvl5pPr>
            <a:lvl6pPr marL="2280039" indent="0">
              <a:buNone/>
              <a:defRPr sz="2000"/>
            </a:lvl6pPr>
            <a:lvl7pPr marL="2736047" indent="0">
              <a:buNone/>
              <a:defRPr sz="2000"/>
            </a:lvl7pPr>
            <a:lvl8pPr marL="3192051" indent="0">
              <a:buNone/>
              <a:defRPr sz="2000"/>
            </a:lvl8pPr>
            <a:lvl9pPr marL="3648057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9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6008" indent="0">
              <a:buNone/>
              <a:defRPr sz="1200"/>
            </a:lvl2pPr>
            <a:lvl3pPr marL="912015" indent="0">
              <a:buNone/>
              <a:defRPr sz="1000"/>
            </a:lvl3pPr>
            <a:lvl4pPr marL="1368019" indent="0">
              <a:buNone/>
              <a:defRPr sz="900"/>
            </a:lvl4pPr>
            <a:lvl5pPr marL="1824028" indent="0">
              <a:buNone/>
              <a:defRPr sz="900"/>
            </a:lvl5pPr>
            <a:lvl6pPr marL="2280039" indent="0">
              <a:buNone/>
              <a:defRPr sz="900"/>
            </a:lvl6pPr>
            <a:lvl7pPr marL="2736047" indent="0">
              <a:buNone/>
              <a:defRPr sz="900"/>
            </a:lvl7pPr>
            <a:lvl8pPr marL="3192051" indent="0">
              <a:buNone/>
              <a:defRPr sz="900"/>
            </a:lvl8pPr>
            <a:lvl9pPr marL="3648057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D4D90-BCE9-4201-B201-877E97E0D49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27.01.2016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486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5997"/>
            <a:ext cx="8229600" cy="857251"/>
          </a:xfrm>
          <a:prstGeom prst="rect">
            <a:avLst/>
          </a:prstGeom>
        </p:spPr>
        <p:txBody>
          <a:bodyPr vert="horz" lIns="91202" tIns="45601" rIns="91202" bIns="45601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200169"/>
            <a:ext cx="8229600" cy="3394472"/>
          </a:xfrm>
          <a:prstGeom prst="rect">
            <a:avLst/>
          </a:prstGeom>
        </p:spPr>
        <p:txBody>
          <a:bodyPr vert="horz" lIns="91202" tIns="45601" rIns="91202" bIns="4560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3" y="4767282"/>
            <a:ext cx="2133600" cy="273844"/>
          </a:xfrm>
          <a:prstGeom prst="rect">
            <a:avLst/>
          </a:prstGeom>
        </p:spPr>
        <p:txBody>
          <a:bodyPr vert="horz" lIns="91202" tIns="45601" rIns="91202" bIns="4560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015"/>
            <a:fld id="{84AAA47F-25B9-4F35-A8C4-2B69870297F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27.01.2016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82"/>
            <a:ext cx="2895600" cy="273844"/>
          </a:xfrm>
          <a:prstGeom prst="rect">
            <a:avLst/>
          </a:prstGeom>
        </p:spPr>
        <p:txBody>
          <a:bodyPr vert="horz" lIns="91202" tIns="45601" rIns="91202" bIns="4560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015"/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82"/>
            <a:ext cx="2133600" cy="273844"/>
          </a:xfrm>
          <a:prstGeom prst="rect">
            <a:avLst/>
          </a:prstGeom>
        </p:spPr>
        <p:txBody>
          <a:bodyPr vert="horz" lIns="91202" tIns="45601" rIns="91202" bIns="4560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2015"/>
            <a:fld id="{3F5075E2-9692-4E59-866F-6AA4A358E1C2}" type="slidenum">
              <a:rPr smtClean="0">
                <a:solidFill>
                  <a:prstClr val="black">
                    <a:tint val="75000"/>
                  </a:prstClr>
                </a:solidFill>
              </a:rPr>
              <a:pPr defTabSz="912015"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31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hdr="0" ftr="0" dt="0"/>
  <p:txStyles>
    <p:titleStyle>
      <a:lvl1pPr algn="ctr" defTabSz="91201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8" indent="-342008" algn="l" defTabSz="91201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009" indent="-285007" algn="l" defTabSz="91201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0021" indent="-228004" algn="l" defTabSz="91201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6025" indent="-228004" algn="l" defTabSz="91201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2034" indent="-228004" algn="l" defTabSz="91201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8038" indent="-228004" algn="l" defTabSz="91201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4048" indent="-228004" algn="l" defTabSz="91201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0059" indent="-228004" algn="l" defTabSz="91201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6064" indent="-228004" algn="l" defTabSz="91201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20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008" algn="l" defTabSz="9120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2015" algn="l" defTabSz="9120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8019" algn="l" defTabSz="9120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4028" algn="l" defTabSz="9120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039" algn="l" defTabSz="9120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6047" algn="l" defTabSz="9120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2051" algn="l" defTabSz="9120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8057" algn="l" defTabSz="91201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microsoft.com/office/2007/relationships/diagramDrawing" Target="../diagrams/drawin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1" y="8"/>
            <a:ext cx="2051719" cy="5143492"/>
            <a:chOff x="1" y="8"/>
            <a:chExt cx="2051719" cy="5143492"/>
          </a:xfrm>
        </p:grpSpPr>
        <p:pic>
          <p:nvPicPr>
            <p:cNvPr id="8" name="Picture 4" descr="fon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8"/>
              <a:ext cx="2051719" cy="5143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1" descr="namip_logo_200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31" y="74613"/>
              <a:ext cx="1907257" cy="431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9438" y="699542"/>
            <a:ext cx="7772400" cy="1640756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Единое информационное пространство – ответ на современные вызовы в автоматизации предприятий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35238" y="3075806"/>
            <a:ext cx="6400800" cy="194421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Генеральный директор</a:t>
            </a:r>
          </a:p>
          <a:p>
            <a:r>
              <a:rPr lang="ru-RU" dirty="0" smtClean="0"/>
              <a:t>к.т.н. Владимир Хохлов</a:t>
            </a:r>
            <a:endParaRPr lang="en-US" dirty="0" smtClean="0"/>
          </a:p>
          <a:p>
            <a:r>
              <a:rPr lang="ru-RU" dirty="0" smtClean="0"/>
              <a:t>Зам. директора департамента аналитики</a:t>
            </a:r>
          </a:p>
          <a:p>
            <a:r>
              <a:rPr lang="ru-RU" dirty="0" smtClean="0"/>
              <a:t>Александр Миньков</a:t>
            </a:r>
          </a:p>
          <a:p>
            <a:endParaRPr lang="en-US" sz="2900" dirty="0" smtClean="0"/>
          </a:p>
          <a:p>
            <a:r>
              <a:rPr lang="ru-RU" dirty="0" smtClean="0"/>
              <a:t>Москва, </a:t>
            </a:r>
            <a:r>
              <a:rPr lang="en-US" dirty="0" smtClean="0"/>
              <a:t>2015</a:t>
            </a:r>
            <a:endParaRPr lang="ru-RU" dirty="0"/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1495278" y="2355726"/>
            <a:ext cx="6480720" cy="576060"/>
          </a:xfrm>
          <a:prstGeom prst="rect">
            <a:avLst/>
          </a:prstGeom>
        </p:spPr>
        <p:txBody>
          <a:bodyPr vert="horz" lIns="91202" tIns="45601" rIns="91202" bIns="45601" rtlCol="0">
            <a:noAutofit/>
          </a:bodyPr>
          <a:lstStyle>
            <a:lvl1pPr marL="0" indent="0" algn="ctr" defTabSz="912015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6008" indent="0" algn="ctr" defTabSz="912015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2015" indent="0" algn="ctr" defTabSz="912015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68019" indent="0" algn="ctr" defTabSz="91201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4028" indent="0" algn="ctr" defTabSz="91201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0039" indent="0" algn="ctr" defTabSz="91201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36047" indent="0" algn="ctr" defTabSz="91201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192051" indent="0" algn="ctr" defTabSz="91201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48057" indent="0" algn="ctr" defTabSz="912015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i="1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КИС АНПЗ</a:t>
            </a:r>
            <a:endParaRPr lang="ru-RU" sz="3600" i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663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" y="8"/>
            <a:ext cx="2051719" cy="5143492"/>
            <a:chOff x="1" y="8"/>
            <a:chExt cx="2051719" cy="5143492"/>
          </a:xfrm>
        </p:grpSpPr>
        <p:pic>
          <p:nvPicPr>
            <p:cNvPr id="5" name="Picture 4" descr="fon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8"/>
              <a:ext cx="2051719" cy="5143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1" descr="namip_logo_200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31" y="74613"/>
              <a:ext cx="1907257" cy="431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47864" y="1779662"/>
            <a:ext cx="348845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600" b="1" i="1" dirty="0" smtClean="0"/>
              <a:t>Спасибо!</a:t>
            </a:r>
            <a:endParaRPr lang="ru-RU" sz="6600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873372" y="3519897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76760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" y="8"/>
            <a:ext cx="2051719" cy="5143492"/>
            <a:chOff x="1" y="8"/>
            <a:chExt cx="2051719" cy="5143492"/>
          </a:xfrm>
        </p:grpSpPr>
        <p:pic>
          <p:nvPicPr>
            <p:cNvPr id="5" name="Picture 4" descr="fon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8"/>
              <a:ext cx="2051719" cy="5143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1" descr="namip_logo_200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31" y="74613"/>
              <a:ext cx="1907257" cy="431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49119"/>
            <a:ext cx="6984777" cy="578415"/>
          </a:xfrm>
        </p:spPr>
        <p:txBody>
          <a:bodyPr>
            <a:noAutofit/>
          </a:bodyPr>
          <a:lstStyle/>
          <a:p>
            <a:r>
              <a:rPr lang="ru-RU" sz="3200" dirty="0"/>
              <a:t>Система управления предприятием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16" descr="_02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7" y="699542"/>
            <a:ext cx="6606589" cy="4305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2642947" y="699542"/>
            <a:ext cx="49752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b="1" i="1" dirty="0">
                <a:solidFill>
                  <a:srgbClr val="0070C0"/>
                </a:solidFill>
              </a:rPr>
              <a:t>Единое информационное пространство</a:t>
            </a:r>
          </a:p>
        </p:txBody>
      </p:sp>
    </p:spTree>
    <p:extLst>
      <p:ext uri="{BB962C8B-B14F-4D97-AF65-F5344CB8AC3E}">
        <p14:creationId xmlns:p14="http://schemas.microsoft.com/office/powerpoint/2010/main" val="211717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" y="8"/>
            <a:ext cx="2051719" cy="5143492"/>
            <a:chOff x="1" y="8"/>
            <a:chExt cx="2051719" cy="5143492"/>
          </a:xfrm>
        </p:grpSpPr>
        <p:pic>
          <p:nvPicPr>
            <p:cNvPr id="5" name="Picture 4" descr="fon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8"/>
              <a:ext cx="2051719" cy="5143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1" descr="namip_logo_200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31" y="74613"/>
              <a:ext cx="1907257" cy="431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49119"/>
            <a:ext cx="6984777" cy="866447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Современные подходы к комплексной автоматизации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31590"/>
            <a:ext cx="8229600" cy="367240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На предприятии несколько ИС (</a:t>
            </a:r>
            <a:r>
              <a:rPr lang="en-US" dirty="0" smtClean="0"/>
              <a:t>ERP, MES, LIMS</a:t>
            </a:r>
            <a:r>
              <a:rPr lang="ru-RU" dirty="0" smtClean="0"/>
              <a:t>, </a:t>
            </a:r>
            <a:r>
              <a:rPr lang="en-US" dirty="0" smtClean="0"/>
              <a:t>EAM</a:t>
            </a:r>
            <a:r>
              <a:rPr lang="ru-RU" dirty="0" smtClean="0"/>
              <a:t>) решают задачи управления и учета в составе различных бизнес-процессов</a:t>
            </a:r>
          </a:p>
          <a:p>
            <a:r>
              <a:rPr lang="ru-RU" dirty="0" smtClean="0"/>
              <a:t>Необходимо согласование общих для нескольких ИС экземпляров справочников (НСИ) и шагов связанных между ИС бизнес-процессов</a:t>
            </a:r>
          </a:p>
          <a:p>
            <a:r>
              <a:rPr lang="ru-RU" dirty="0" smtClean="0"/>
              <a:t>Для анализа руководством деятельности предприятия необходимо средство для получения и согласования данных из нескольких ИС одновременно (включая оперативное управление, не только </a:t>
            </a:r>
            <a:r>
              <a:rPr lang="en-US" dirty="0" smtClean="0"/>
              <a:t>BI </a:t>
            </a:r>
            <a:r>
              <a:rPr lang="ru-RU" dirty="0" smtClean="0"/>
              <a:t>в экономике)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0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" y="8"/>
            <a:ext cx="2051719" cy="5143492"/>
            <a:chOff x="1" y="8"/>
            <a:chExt cx="2051719" cy="5143492"/>
          </a:xfrm>
        </p:grpSpPr>
        <p:pic>
          <p:nvPicPr>
            <p:cNvPr id="5" name="Picture 4" descr="fon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8"/>
              <a:ext cx="2051719" cy="5143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1" descr="namip_logo_200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31" y="74613"/>
              <a:ext cx="1907257" cy="431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60423" y="65406"/>
            <a:ext cx="7048081" cy="684331"/>
          </a:xfrm>
        </p:spPr>
        <p:txBody>
          <a:bodyPr>
            <a:noAutofit/>
          </a:bodyPr>
          <a:lstStyle/>
          <a:p>
            <a:r>
              <a:rPr lang="ru-RU" sz="3200" dirty="0" smtClean="0"/>
              <a:t>Развитие архитектуры КИС АНПЗ</a:t>
            </a:r>
            <a:endParaRPr lang="ru-RU" sz="32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403648" y="1908395"/>
            <a:ext cx="2232248" cy="100811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ERP</a:t>
            </a:r>
            <a:r>
              <a:rPr lang="ru-RU" dirty="0" smtClean="0"/>
              <a:t> (</a:t>
            </a:r>
            <a:r>
              <a:rPr lang="en-US" dirty="0" smtClean="0"/>
              <a:t>SAP</a:t>
            </a:r>
            <a:r>
              <a:rPr lang="ru-RU" dirty="0" smtClean="0"/>
              <a:t>,  </a:t>
            </a:r>
            <a:r>
              <a:rPr lang="en-US" dirty="0" err="1" smtClean="0"/>
              <a:t>iJaNet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786786" y="1015338"/>
            <a:ext cx="629105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642025" y="1020156"/>
            <a:ext cx="629105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664935" y="3273757"/>
            <a:ext cx="629105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813431" y="3273757"/>
            <a:ext cx="629105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</a:t>
            </a:r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1956578" y="1555398"/>
            <a:ext cx="0" cy="352997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3116574" y="1571036"/>
            <a:ext cx="0" cy="352997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140599" y="2916507"/>
            <a:ext cx="0" cy="352997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1956578" y="2914620"/>
            <a:ext cx="0" cy="352997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Стрелка вправо с вырезом 12"/>
          <p:cNvSpPr/>
          <p:nvPr/>
        </p:nvSpPr>
        <p:spPr>
          <a:xfrm>
            <a:off x="4572000" y="2232933"/>
            <a:ext cx="1080120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войная стрелка вверх/вниз 15"/>
          <p:cNvSpPr/>
          <p:nvPr/>
        </p:nvSpPr>
        <p:spPr>
          <a:xfrm>
            <a:off x="7091278" y="1015338"/>
            <a:ext cx="706463" cy="2798478"/>
          </a:xfrm>
          <a:prstGeom prst="up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ru-RU" sz="1600" b="1" dirty="0" smtClean="0"/>
              <a:t>шина</a:t>
            </a:r>
            <a:endParaRPr lang="ru-RU" sz="1600" b="1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8072774" y="1374848"/>
            <a:ext cx="629105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</a:t>
            </a:r>
            <a:endParaRPr lang="ru-RU" dirty="0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8072774" y="2152766"/>
            <a:ext cx="629105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</a:t>
            </a:r>
            <a:endParaRPr lang="ru-RU" dirty="0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169794" y="1368335"/>
            <a:ext cx="629105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</a:t>
            </a:r>
            <a:endParaRPr lang="ru-RU" dirty="0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180907" y="2157372"/>
            <a:ext cx="629105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</a:t>
            </a:r>
            <a:endParaRPr lang="ru-RU" dirty="0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6184986" y="3003727"/>
            <a:ext cx="629105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</a:t>
            </a:r>
            <a:endParaRPr lang="ru-RU" dirty="0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8072773" y="2995422"/>
            <a:ext cx="629105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</a:t>
            </a:r>
            <a:endParaRPr lang="ru-RU" dirty="0"/>
          </a:p>
        </p:txBody>
      </p:sp>
      <p:cxnSp>
        <p:nvCxnSpPr>
          <p:cNvPr id="38" name="Прямая со стрелкой 37"/>
          <p:cNvCxnSpPr>
            <a:stCxn id="34" idx="3"/>
          </p:cNvCxnSpPr>
          <p:nvPr/>
        </p:nvCxnSpPr>
        <p:spPr>
          <a:xfrm>
            <a:off x="6798899" y="1638365"/>
            <a:ext cx="451015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6810012" y="2422796"/>
            <a:ext cx="468996" cy="4606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36" idx="3"/>
          </p:cNvCxnSpPr>
          <p:nvPr/>
        </p:nvCxnSpPr>
        <p:spPr>
          <a:xfrm flipV="1">
            <a:off x="6814091" y="3265452"/>
            <a:ext cx="464917" cy="8305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621758" y="3285688"/>
            <a:ext cx="451015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7605547" y="2427402"/>
            <a:ext cx="451015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7621759" y="1638365"/>
            <a:ext cx="451015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67544" y="4215753"/>
            <a:ext cx="8676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Эволюция модели интеграции – от </a:t>
            </a:r>
            <a:r>
              <a:rPr lang="en-US" dirty="0" smtClean="0"/>
              <a:t>ERP-</a:t>
            </a:r>
            <a:r>
              <a:rPr lang="ru-RU" dirty="0" smtClean="0"/>
              <a:t>центрированной к общей связности на шине</a:t>
            </a:r>
            <a:endParaRPr lang="ru-RU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27904" y="1374848"/>
            <a:ext cx="629105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</a:t>
            </a:r>
            <a:endParaRPr lang="ru-RU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846982" y="1413431"/>
            <a:ext cx="629105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</a:t>
            </a:r>
            <a:endParaRPr lang="ru-RU" dirty="0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831489" y="2895154"/>
            <a:ext cx="629105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</a:t>
            </a:r>
            <a:endParaRPr lang="ru-RU" dirty="0"/>
          </a:p>
        </p:txBody>
      </p:sp>
      <p:cxnSp>
        <p:nvCxnSpPr>
          <p:cNvPr id="46" name="Прямая со стрелкой 45"/>
          <p:cNvCxnSpPr>
            <a:stCxn id="31" idx="2"/>
            <a:endCxn id="19" idx="1"/>
          </p:cNvCxnSpPr>
          <p:nvPr/>
        </p:nvCxnSpPr>
        <p:spPr>
          <a:xfrm>
            <a:off x="942457" y="1914908"/>
            <a:ext cx="461191" cy="497543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V="1">
            <a:off x="3629450" y="1953491"/>
            <a:ext cx="366486" cy="326325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3636028" y="2679785"/>
            <a:ext cx="291085" cy="215369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22" idx="3"/>
            <a:endCxn id="23" idx="1"/>
          </p:cNvCxnSpPr>
          <p:nvPr/>
        </p:nvCxnSpPr>
        <p:spPr>
          <a:xfrm>
            <a:off x="2294040" y="3543787"/>
            <a:ext cx="519391" cy="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39" idx="2"/>
          </p:cNvCxnSpPr>
          <p:nvPr/>
        </p:nvCxnSpPr>
        <p:spPr>
          <a:xfrm flipV="1">
            <a:off x="3431383" y="1953491"/>
            <a:ext cx="730152" cy="1526224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55" idx="3"/>
          </p:cNvCxnSpPr>
          <p:nvPr/>
        </p:nvCxnSpPr>
        <p:spPr>
          <a:xfrm>
            <a:off x="1258105" y="3287410"/>
            <a:ext cx="440857" cy="269173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Скругленный прямоугольник 54"/>
          <p:cNvSpPr/>
          <p:nvPr/>
        </p:nvSpPr>
        <p:spPr>
          <a:xfrm>
            <a:off x="629000" y="3017380"/>
            <a:ext cx="629105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ИС</a:t>
            </a:r>
            <a:endParaRPr lang="ru-RU" dirty="0"/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3406125" y="1296806"/>
            <a:ext cx="440857" cy="269173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>
            <a:stCxn id="55" idx="0"/>
            <a:endCxn id="21" idx="1"/>
          </p:cNvCxnSpPr>
          <p:nvPr/>
        </p:nvCxnSpPr>
        <p:spPr>
          <a:xfrm flipV="1">
            <a:off x="943553" y="1290186"/>
            <a:ext cx="698472" cy="1727194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H="1">
            <a:off x="4283968" y="1953491"/>
            <a:ext cx="1" cy="948032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1258748" y="1690460"/>
            <a:ext cx="2589973" cy="38583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965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" y="8"/>
            <a:ext cx="2051719" cy="5143492"/>
            <a:chOff x="1" y="8"/>
            <a:chExt cx="2051719" cy="5143492"/>
          </a:xfrm>
        </p:grpSpPr>
        <p:pic>
          <p:nvPicPr>
            <p:cNvPr id="5" name="Picture 4" descr="fon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8"/>
              <a:ext cx="2051719" cy="5143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1" descr="namip_logo_200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31" y="74613"/>
              <a:ext cx="1907257" cy="431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49119"/>
            <a:ext cx="6984777" cy="72243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Архитектура КИС АНПЗ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539552" y="2571754"/>
            <a:ext cx="8496944" cy="10801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Интеграционная шина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259632" y="4011910"/>
            <a:ext cx="158417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Монитор НСИ </a:t>
            </a:r>
            <a:endParaRPr lang="ru-RU" sz="1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75856" y="4011910"/>
            <a:ext cx="21242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Монитор журнала транзакций бизнес-процессов </a:t>
            </a:r>
            <a:endParaRPr lang="ru-RU" sz="1600" dirty="0"/>
          </a:p>
        </p:txBody>
      </p:sp>
      <p:sp>
        <p:nvSpPr>
          <p:cNvPr id="12" name="Блок-схема: несколько документов 11"/>
          <p:cNvSpPr/>
          <p:nvPr/>
        </p:nvSpPr>
        <p:spPr>
          <a:xfrm>
            <a:off x="5724128" y="3795886"/>
            <a:ext cx="2448272" cy="1130424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Цифровой портал </a:t>
            </a:r>
            <a:r>
              <a:rPr lang="ru-RU" sz="1600" b="1" dirty="0"/>
              <a:t>руководителя</a:t>
            </a:r>
            <a:endParaRPr lang="ru-RU" sz="1600" b="1" dirty="0">
              <a:solidFill>
                <a:srgbClr val="C00000"/>
              </a:solidFill>
            </a:endParaRPr>
          </a:p>
          <a:p>
            <a:pPr algn="ctr"/>
            <a:endParaRPr lang="ru-RU" sz="1600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3568" y="915566"/>
            <a:ext cx="8064896" cy="1512168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83568" y="915565"/>
            <a:ext cx="3126277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Информационные системы</a:t>
            </a:r>
            <a:r>
              <a:rPr lang="en-US" sz="1400" b="1" dirty="0" smtClean="0">
                <a:solidFill>
                  <a:srgbClr val="C00000"/>
                </a:solidFill>
              </a:rPr>
              <a:t> </a:t>
            </a:r>
            <a:r>
              <a:rPr lang="ru-RU" sz="1400" b="1" dirty="0" err="1" smtClean="0">
                <a:solidFill>
                  <a:srgbClr val="C00000"/>
                </a:solidFill>
              </a:rPr>
              <a:t>вендоров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691680" y="1568448"/>
            <a:ext cx="648071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MES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83768" y="1560250"/>
            <a:ext cx="720080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LIMS</a:t>
            </a:r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354152" y="1568448"/>
            <a:ext cx="1253852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Кап.строй</a:t>
            </a:r>
            <a:r>
              <a:rPr lang="en-US" dirty="0" smtClean="0"/>
              <a:t>Primavera</a:t>
            </a:r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716016" y="1562434"/>
            <a:ext cx="881845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EAM/</a:t>
            </a:r>
            <a:r>
              <a:rPr lang="ru-RU" dirty="0" smtClean="0"/>
              <a:t> ТОРО</a:t>
            </a:r>
            <a:endParaRPr lang="ru-RU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724128" y="1579195"/>
            <a:ext cx="792088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ERP</a:t>
            </a:r>
            <a:r>
              <a:rPr lang="ru-RU" dirty="0" smtClean="0"/>
              <a:t> </a:t>
            </a:r>
            <a:r>
              <a:rPr lang="en-US" dirty="0" smtClean="0"/>
              <a:t>SAP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635574" y="1575366"/>
            <a:ext cx="1197007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ERP</a:t>
            </a:r>
            <a:r>
              <a:rPr lang="ru-RU" dirty="0" smtClean="0"/>
              <a:t> </a:t>
            </a:r>
            <a:r>
              <a:rPr lang="en-US" dirty="0" err="1" smtClean="0"/>
              <a:t>iJaNet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99592" y="1565754"/>
            <a:ext cx="648072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СЭД</a:t>
            </a:r>
            <a:endParaRPr lang="ru-RU" dirty="0"/>
          </a:p>
        </p:txBody>
      </p:sp>
      <p:cxnSp>
        <p:nvCxnSpPr>
          <p:cNvPr id="24" name="Прямая со стрелкой 23"/>
          <p:cNvCxnSpPr>
            <a:stCxn id="22" idx="2"/>
          </p:cNvCxnSpPr>
          <p:nvPr/>
        </p:nvCxnSpPr>
        <p:spPr>
          <a:xfrm>
            <a:off x="1223628" y="2105814"/>
            <a:ext cx="0" cy="756662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2015715" y="2105814"/>
            <a:ext cx="0" cy="75396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859763" y="2100310"/>
            <a:ext cx="0" cy="75396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923928" y="2071780"/>
            <a:ext cx="0" cy="75396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156938" y="2100310"/>
            <a:ext cx="0" cy="75396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120172" y="2107161"/>
            <a:ext cx="0" cy="75396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263549" y="2115426"/>
            <a:ext cx="0" cy="75396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2051720" y="3363506"/>
            <a:ext cx="0" cy="64840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10" idx="0"/>
          </p:cNvCxnSpPr>
          <p:nvPr/>
        </p:nvCxnSpPr>
        <p:spPr>
          <a:xfrm>
            <a:off x="4337974" y="3346894"/>
            <a:ext cx="0" cy="665016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7020272" y="3348907"/>
            <a:ext cx="0" cy="43238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Скругленный прямоугольник 39"/>
          <p:cNvSpPr/>
          <p:nvPr/>
        </p:nvSpPr>
        <p:spPr>
          <a:xfrm>
            <a:off x="7956376" y="1559229"/>
            <a:ext cx="629105" cy="5400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</a:t>
            </a:r>
            <a:endParaRPr lang="ru-RU" dirty="0"/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8270928" y="2099289"/>
            <a:ext cx="0" cy="75396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75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" y="8"/>
            <a:ext cx="2051719" cy="5143492"/>
            <a:chOff x="1" y="8"/>
            <a:chExt cx="2051719" cy="5143492"/>
          </a:xfrm>
        </p:grpSpPr>
        <p:pic>
          <p:nvPicPr>
            <p:cNvPr id="5" name="Picture 4" descr="fon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8"/>
              <a:ext cx="2051719" cy="5143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1" descr="namip_logo_200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31" y="74613"/>
              <a:ext cx="1907257" cy="431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3" name="Прямоугольник 32"/>
          <p:cNvSpPr/>
          <p:nvPr/>
        </p:nvSpPr>
        <p:spPr>
          <a:xfrm>
            <a:off x="2915816" y="681829"/>
            <a:ext cx="5472608" cy="1512168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49119"/>
            <a:ext cx="6984777" cy="65042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Интеграция бизнес-процессов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755576" y="2338017"/>
            <a:ext cx="7920880" cy="10801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Интеграционная шина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281361" y="3602799"/>
            <a:ext cx="158417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Монитор НСИ </a:t>
            </a:r>
            <a:endParaRPr lang="ru-RU" sz="1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32858" y="3586934"/>
            <a:ext cx="21242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Монитор журнала транзакций бизнес-процессов 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115616" y="960943"/>
            <a:ext cx="1440160" cy="90491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SAP ERP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98858" y="1138256"/>
            <a:ext cx="1620180" cy="76089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Управление Персоналом</a:t>
            </a:r>
            <a:endParaRPr lang="ru-RU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1835696" y="1890370"/>
            <a:ext cx="0" cy="75396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2051496" y="3131742"/>
            <a:ext cx="10976" cy="471057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10" idx="0"/>
          </p:cNvCxnSpPr>
          <p:nvPr/>
        </p:nvCxnSpPr>
        <p:spPr>
          <a:xfrm>
            <a:off x="7294976" y="3131742"/>
            <a:ext cx="0" cy="455192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22" idx="2"/>
          </p:cNvCxnSpPr>
          <p:nvPr/>
        </p:nvCxnSpPr>
        <p:spPr>
          <a:xfrm>
            <a:off x="3851085" y="1883224"/>
            <a:ext cx="18002" cy="746887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196767" y="681829"/>
            <a:ext cx="1160327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 smtClean="0">
                <a:solidFill>
                  <a:srgbClr val="C00000"/>
                </a:solidFill>
              </a:rPr>
              <a:t>iJaNet</a:t>
            </a:r>
            <a:r>
              <a:rPr lang="en-US" sz="1400" b="1" dirty="0" smtClean="0">
                <a:solidFill>
                  <a:srgbClr val="C00000"/>
                </a:solidFill>
              </a:rPr>
              <a:t> </a:t>
            </a:r>
            <a:r>
              <a:rPr lang="ru-RU" sz="1400" b="1" dirty="0" smtClean="0">
                <a:solidFill>
                  <a:srgbClr val="C00000"/>
                </a:solidFill>
              </a:rPr>
              <a:t>АНПЗ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701368" y="1140957"/>
            <a:ext cx="1728192" cy="76089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Командировки (Персонал)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167009" y="1122330"/>
            <a:ext cx="1368152" cy="76089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Финансы (Персонал)</a:t>
            </a:r>
            <a:endParaRPr lang="ru-RU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7390946" y="1901851"/>
            <a:ext cx="18002" cy="746887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5547462" y="1890370"/>
            <a:ext cx="18002" cy="746887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Выгнутая вниз стрелка 23"/>
          <p:cNvSpPr/>
          <p:nvPr/>
        </p:nvSpPr>
        <p:spPr>
          <a:xfrm>
            <a:off x="2073449" y="1970855"/>
            <a:ext cx="1746810" cy="731520"/>
          </a:xfrm>
          <a:prstGeom prst="curvedUp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Банк, Касса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Выгнутая вниз стрелка 36"/>
          <p:cNvSpPr/>
          <p:nvPr/>
        </p:nvSpPr>
        <p:spPr>
          <a:xfrm>
            <a:off x="1934794" y="2338017"/>
            <a:ext cx="4896544" cy="925702"/>
          </a:xfrm>
          <a:prstGeom prst="curvedUpArrow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39431" y="3233467"/>
            <a:ext cx="2991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Авансовые отчеты, Зарплата</a:t>
            </a:r>
          </a:p>
        </p:txBody>
      </p:sp>
      <p:graphicFrame>
        <p:nvGraphicFramePr>
          <p:cNvPr id="41" name="Схема 40"/>
          <p:cNvGraphicFramePr/>
          <p:nvPr>
            <p:extLst>
              <p:ext uri="{D42A27DB-BD31-4B8C-83A1-F6EECF244321}">
                <p14:modId xmlns:p14="http://schemas.microsoft.com/office/powerpoint/2010/main" val="3364900161"/>
              </p:ext>
            </p:extLst>
          </p:nvPr>
        </p:nvGraphicFramePr>
        <p:xfrm>
          <a:off x="1583668" y="1059581"/>
          <a:ext cx="6444716" cy="3384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61709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1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" y="8"/>
            <a:ext cx="2051719" cy="5143492"/>
            <a:chOff x="1" y="8"/>
            <a:chExt cx="2051719" cy="5143492"/>
          </a:xfrm>
        </p:grpSpPr>
        <p:pic>
          <p:nvPicPr>
            <p:cNvPr id="5" name="Picture 4" descr="fon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8"/>
              <a:ext cx="2051719" cy="5143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1" descr="namip_logo_2009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31" y="74613"/>
              <a:ext cx="1907257" cy="431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3" name="Прямоугольник 32"/>
          <p:cNvSpPr/>
          <p:nvPr/>
        </p:nvSpPr>
        <p:spPr>
          <a:xfrm>
            <a:off x="3779912" y="915566"/>
            <a:ext cx="4104456" cy="1656188"/>
          </a:xfrm>
          <a:prstGeom prst="rect">
            <a:avLst/>
          </a:prstGeom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Блок-схема: документ 20"/>
          <p:cNvSpPr/>
          <p:nvPr/>
        </p:nvSpPr>
        <p:spPr>
          <a:xfrm>
            <a:off x="5652120" y="1437471"/>
            <a:ext cx="2016224" cy="973319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i="1" dirty="0" smtClean="0"/>
              <a:t>Модуль Отчеты ИТР ЦЗЛ (</a:t>
            </a:r>
            <a:r>
              <a:rPr lang="ru-RU" sz="1500" dirty="0" smtClean="0"/>
              <a:t>Цифровой портал </a:t>
            </a:r>
            <a:r>
              <a:rPr lang="ru-RU" sz="1500" dirty="0"/>
              <a:t>руководителя</a:t>
            </a:r>
            <a:r>
              <a:rPr lang="ru-RU" sz="1600" i="1" dirty="0" smtClean="0"/>
              <a:t>)</a:t>
            </a:r>
            <a:endParaRPr lang="ru-RU" sz="160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49119"/>
            <a:ext cx="6984777" cy="65042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Архитектура ИС ЦЗЛ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683568" y="2571754"/>
            <a:ext cx="7920880" cy="10801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Интеграционная шина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001441" y="4011910"/>
            <a:ext cx="158417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Монитор НСИ </a:t>
            </a:r>
            <a:endParaRPr lang="ru-RU" sz="1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499992" y="4011910"/>
            <a:ext cx="21242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Монитор журнала транзакций бизнес-процессов 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403648" y="1203598"/>
            <a:ext cx="2160240" cy="90491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Система диспетчеризации пр-ва (</a:t>
            </a:r>
            <a:r>
              <a:rPr lang="en-US" dirty="0" smtClean="0"/>
              <a:t>MES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211960" y="1347614"/>
            <a:ext cx="936104" cy="76089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LIMS</a:t>
            </a:r>
            <a:r>
              <a:rPr lang="ru-RU" dirty="0" smtClean="0"/>
              <a:t> ЦЗЛ</a:t>
            </a:r>
            <a:endParaRPr lang="ru-RU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2467973" y="2105814"/>
            <a:ext cx="0" cy="75396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680012" y="2109880"/>
            <a:ext cx="0" cy="75396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2793529" y="3363506"/>
            <a:ext cx="0" cy="64840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10" idx="0"/>
          </p:cNvCxnSpPr>
          <p:nvPr/>
        </p:nvCxnSpPr>
        <p:spPr>
          <a:xfrm>
            <a:off x="5562110" y="3346894"/>
            <a:ext cx="0" cy="665016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612019" y="2350509"/>
            <a:ext cx="12209" cy="513339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092280" y="915566"/>
            <a:ext cx="778336" cy="30777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ИС ЦЗЛ</a:t>
            </a:r>
            <a:endParaRPr lang="ru-RU" sz="1400" b="1" dirty="0">
              <a:solidFill>
                <a:srgbClr val="C00000"/>
              </a:solidFill>
            </a:endParaRPr>
          </a:p>
        </p:txBody>
      </p:sp>
      <p:graphicFrame>
        <p:nvGraphicFramePr>
          <p:cNvPr id="20" name="Схема 19"/>
          <p:cNvGraphicFramePr/>
          <p:nvPr>
            <p:extLst>
              <p:ext uri="{D42A27DB-BD31-4B8C-83A1-F6EECF244321}">
                <p14:modId xmlns:p14="http://schemas.microsoft.com/office/powerpoint/2010/main" val="1276373504"/>
              </p:ext>
            </p:extLst>
          </p:nvPr>
        </p:nvGraphicFramePr>
        <p:xfrm>
          <a:off x="1475656" y="1379325"/>
          <a:ext cx="6336704" cy="3260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78181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1" y="8"/>
            <a:ext cx="2051719" cy="5143492"/>
            <a:chOff x="1" y="8"/>
            <a:chExt cx="2051719" cy="5143492"/>
          </a:xfrm>
        </p:grpSpPr>
        <p:pic>
          <p:nvPicPr>
            <p:cNvPr id="5" name="Picture 4" descr="fon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8"/>
              <a:ext cx="2051719" cy="5143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1" descr="namip_logo_200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31" y="74613"/>
              <a:ext cx="1907257" cy="431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49119"/>
            <a:ext cx="6984777" cy="85725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Функциональные связи ИС ЦЗЛ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7584" y="819566"/>
            <a:ext cx="3168351" cy="194421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en-US" dirty="0" smtClean="0"/>
              <a:t>LIMS </a:t>
            </a:r>
            <a:r>
              <a:rPr lang="ru-RU" dirty="0" smtClean="0"/>
              <a:t>ЦЗЛ</a:t>
            </a:r>
            <a:endParaRPr lang="ru-RU" dirty="0"/>
          </a:p>
        </p:txBody>
      </p:sp>
      <p:sp>
        <p:nvSpPr>
          <p:cNvPr id="9" name="Блок-схема: несколько документов 8"/>
          <p:cNvSpPr/>
          <p:nvPr/>
        </p:nvSpPr>
        <p:spPr>
          <a:xfrm>
            <a:off x="2031544" y="987574"/>
            <a:ext cx="1800424" cy="1152132"/>
          </a:xfrm>
          <a:prstGeom prst="flowChartMulti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Отчеты лабораторий ЦЗЛ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64088" y="807556"/>
            <a:ext cx="3168351" cy="194421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sz="1600" dirty="0" smtClean="0"/>
              <a:t>Цифровой портал руководителя</a:t>
            </a:r>
            <a:endParaRPr lang="ru-RU" sz="1600" dirty="0"/>
          </a:p>
        </p:txBody>
      </p:sp>
      <p:sp>
        <p:nvSpPr>
          <p:cNvPr id="12" name="Блок-схема: документ 11"/>
          <p:cNvSpPr/>
          <p:nvPr/>
        </p:nvSpPr>
        <p:spPr>
          <a:xfrm>
            <a:off x="6732240" y="988116"/>
            <a:ext cx="1584176" cy="1007570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i="1" dirty="0" smtClean="0"/>
              <a:t>Модуль Отчеты </a:t>
            </a:r>
            <a:br>
              <a:rPr lang="ru-RU" sz="1600" i="1" dirty="0" smtClean="0"/>
            </a:br>
            <a:r>
              <a:rPr lang="ru-RU" sz="1600" i="1" dirty="0" smtClean="0"/>
              <a:t>ИТР ЦЗЛ</a:t>
            </a:r>
            <a:endParaRPr lang="ru-RU" sz="1600" i="1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39880" y="3867894"/>
            <a:ext cx="158417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Монитор НСИ </a:t>
            </a:r>
            <a:endParaRPr lang="ru-RU" sz="16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192180" y="3867894"/>
            <a:ext cx="21242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Монитор журнала транзакций бизнес-процессов </a:t>
            </a:r>
            <a:endParaRPr lang="ru-RU" sz="16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3563888" y="2763782"/>
            <a:ext cx="0" cy="11041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3" idx="3"/>
            <a:endCxn id="14" idx="1"/>
          </p:cNvCxnSpPr>
          <p:nvPr/>
        </p:nvCxnSpPr>
        <p:spPr>
          <a:xfrm>
            <a:off x="4624056" y="4325094"/>
            <a:ext cx="1568124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3995935" y="1921308"/>
            <a:ext cx="2196245" cy="209060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endCxn id="14" idx="0"/>
          </p:cNvCxnSpPr>
          <p:nvPr/>
        </p:nvCxnSpPr>
        <p:spPr>
          <a:xfrm>
            <a:off x="7254298" y="2751772"/>
            <a:ext cx="0" cy="111612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539552" y="3877384"/>
            <a:ext cx="2160240" cy="90491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Система диспетчеризации пр-ва (</a:t>
            </a:r>
            <a:r>
              <a:rPr lang="en-US" dirty="0" smtClean="0"/>
              <a:t>MES</a:t>
            </a:r>
            <a:r>
              <a:rPr lang="ru-RU" dirty="0" smtClean="0"/>
              <a:t>)</a:t>
            </a:r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763688" y="2763782"/>
            <a:ext cx="0" cy="110411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42370" y="3177338"/>
            <a:ext cx="712054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200" b="1" dirty="0" smtClean="0"/>
              <a:t>Замеры</a:t>
            </a:r>
            <a:endParaRPr lang="ru-RU" sz="1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018362" y="3079000"/>
            <a:ext cx="98668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200" b="1" dirty="0" smtClean="0"/>
              <a:t>Показатели </a:t>
            </a:r>
          </a:p>
          <a:p>
            <a:pPr algn="ctr"/>
            <a:r>
              <a:rPr lang="ru-RU" sz="1200" b="1" dirty="0" smtClean="0"/>
              <a:t>качества</a:t>
            </a:r>
            <a:endParaRPr lang="ru-RU" sz="1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810496" y="4191339"/>
            <a:ext cx="1069524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200" b="1" dirty="0" smtClean="0"/>
              <a:t>Справочники</a:t>
            </a:r>
            <a:endParaRPr lang="ru-RU" sz="1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233887" y="3155943"/>
            <a:ext cx="1069524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200" b="1" dirty="0" smtClean="0"/>
              <a:t>Справочники</a:t>
            </a:r>
            <a:endParaRPr lang="ru-RU" sz="1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919251" y="3048749"/>
            <a:ext cx="98668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1200" b="1" dirty="0" smtClean="0"/>
              <a:t>Показатели </a:t>
            </a:r>
          </a:p>
          <a:p>
            <a:pPr algn="ctr"/>
            <a:r>
              <a:rPr lang="ru-RU" sz="1200" b="1" dirty="0" smtClean="0"/>
              <a:t>качества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204175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843558"/>
            <a:ext cx="8424936" cy="4104456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Руководитель принимает решения на основе небольшого набора ключевых (контрольных) сводных показателей</a:t>
            </a:r>
          </a:p>
          <a:p>
            <a:r>
              <a:rPr lang="ru-RU" sz="2400" dirty="0" smtClean="0"/>
              <a:t>Отображение контрольных показателей в наглядной форме, с группировкой в аналитическую витрину</a:t>
            </a:r>
          </a:p>
          <a:p>
            <a:r>
              <a:rPr lang="ru-RU" sz="2400" dirty="0" smtClean="0"/>
              <a:t>Визуализация данных для управления обеспечена средствами деловой графики и таблицами</a:t>
            </a:r>
          </a:p>
          <a:p>
            <a:r>
              <a:rPr lang="ru-RU" sz="2400" dirty="0" smtClean="0"/>
              <a:t>В случае негативных отклонений нужна сквозная расшифровка сводных показателей до исходных отчетных данных по проблемным направлениям учета</a:t>
            </a:r>
          </a:p>
          <a:p>
            <a:r>
              <a:rPr lang="ru-RU" sz="2400" dirty="0" smtClean="0"/>
              <a:t>Принципы модульности, мобильности и масштабирования в архитектуре решения Цифрового портала руководителя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49119"/>
            <a:ext cx="6984777" cy="857251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Цифровой портал руководителя</a:t>
            </a:r>
            <a:endParaRPr lang="ru-RU" sz="3600" dirty="0"/>
          </a:p>
        </p:txBody>
      </p:sp>
      <p:sp>
        <p:nvSpPr>
          <p:cNvPr id="9" name="Вертикальный свиток 8"/>
          <p:cNvSpPr/>
          <p:nvPr/>
        </p:nvSpPr>
        <p:spPr>
          <a:xfrm>
            <a:off x="1115616" y="915566"/>
            <a:ext cx="7560840" cy="3960440"/>
          </a:xfrm>
          <a:prstGeom prst="vertic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Основной принцип в работе – только нужные и наглядные показатели-индикаторы для принятия управленческих решений. </a:t>
            </a:r>
          </a:p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Сквозная расшифровка сводных данных для контроля управления и </a:t>
            </a:r>
            <a:r>
              <a:rPr lang="ru-RU" sz="2400" dirty="0"/>
              <a:t>обоснования </a:t>
            </a:r>
            <a:r>
              <a:rPr lang="ru-RU" sz="2400" dirty="0" smtClean="0"/>
              <a:t>решений, без ограничений от границ специализированных программных продуктов.</a:t>
            </a:r>
            <a:endParaRPr lang="ru-RU" sz="24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1" y="8"/>
            <a:ext cx="2051719" cy="5143492"/>
            <a:chOff x="1" y="8"/>
            <a:chExt cx="2051719" cy="5143492"/>
          </a:xfrm>
        </p:grpSpPr>
        <p:pic>
          <p:nvPicPr>
            <p:cNvPr id="5" name="Picture 4" descr="fon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8"/>
              <a:ext cx="2051719" cy="51434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11" descr="namip_logo_2009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31" y="74613"/>
              <a:ext cx="1907257" cy="4319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5075E2-9692-4E59-866F-6AA4A358E1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759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373</Words>
  <Application>Microsoft Office PowerPoint</Application>
  <PresentationFormat>Экран (16:9)</PresentationFormat>
  <Paragraphs>115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Единое информационное пространство – ответ на современные вызовы в автоматизации предприятий</vt:lpstr>
      <vt:lpstr>Система управления предприятием</vt:lpstr>
      <vt:lpstr>Современные подходы к комплексной автоматизации</vt:lpstr>
      <vt:lpstr>Развитие архитектуры КИС АНПЗ</vt:lpstr>
      <vt:lpstr>Архитектура КИС АНПЗ</vt:lpstr>
      <vt:lpstr>Интеграция бизнес-процессов</vt:lpstr>
      <vt:lpstr>Архитектура ИС ЦЗЛ</vt:lpstr>
      <vt:lpstr>Функциональные связи ИС ЦЗЛ</vt:lpstr>
      <vt:lpstr>Цифровой портал руководителя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2015-04-20T12:57:10Z</dcterms:created>
  <dcterms:modified xsi:type="dcterms:W3CDTF">2016-01-27T16:37:43Z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  <property fmtid="{D5CDD505-2E9C-101B-9397-08002B2CF9AE}" pid="4" name="_AdHocReviewCycleID">
    <vt:i4>-1856376933</vt:i4>
  </property>
  <property fmtid="{D5CDD505-2E9C-101B-9397-08002B2CF9AE}" pid="5" name="_NewReviewCycle">
    <vt:lpwstr/>
  </property>
  <property fmtid="{D5CDD505-2E9C-101B-9397-08002B2CF9AE}" pid="6" name="_PreviousAdHocReviewCycleID">
    <vt:i4>1875892504</vt:i4>
  </property>
</Properties>
</file>